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7" r:id="rId31"/>
    <p:sldId id="285" r:id="rId32"/>
    <p:sldId id="286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4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EB4F4-DF7B-4F3A-8754-4A1B0FCBA65C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9FD94-B60B-4AA1-B1DC-CF279BA97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CD4B3-378F-4E66-A99C-56802E12AAA6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810AD-BA98-4347-ABA7-302B7BDEC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1F56F-A2C5-464F-A339-5670B44E7549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904E8-6281-4A9A-AEA8-33599CB95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23D41-EBB7-49BC-AB29-7E18DEC0EB87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14F20-35B3-4B8C-83A5-F5FF1A804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ABDAA-A25A-4656-9E79-DB945EAA99FE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8F544-EA4C-454F-A35B-EDEAF88BD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59412-6FB7-4D38-B9B2-6933447BB0FB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DA09C-FBE1-4BEF-BE7F-B3488B9C3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34CAE-BDA0-41C9-B3DE-E38DE31CAD9F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D092F-9F48-4666-9F56-82C8C6588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DB2CF-16D0-48CC-8EA7-7B2207CBC7E6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589F1-6F62-4670-A691-36B8AA68C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9B5F6-7079-456D-A0C1-0088FEB6D630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9C197-432E-46E9-9852-1E25D2F80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C9A03-67BE-4D10-97FB-DE35957DFF04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88BBC-9191-4674-BB75-55214E723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1552B-91BE-49B2-870C-315BE57EB432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A0646-B2DB-495B-917E-70691AE39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0D0903-9946-4524-BB8C-2FBD03C4B85B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780DCE-FE6C-47D5-9D0C-88042787C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4" r:id="rId2"/>
    <p:sldLayoutId id="2147483733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4" r:id="rId9"/>
    <p:sldLayoutId id="2147483730" r:id="rId10"/>
    <p:sldLayoutId id="214748373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kostyor.ru/history/gerb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3638" y="285750"/>
            <a:ext cx="7604125" cy="1006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083763"/>
                </a:solidFill>
              </a:rPr>
              <a:t>Муниципальное бюджетное образовательное учреждение</a:t>
            </a:r>
          </a:p>
          <a:p>
            <a:pPr algn="ctr"/>
            <a:r>
              <a:rPr lang="ru-RU" sz="2000" b="1">
                <a:solidFill>
                  <a:srgbClr val="083763"/>
                </a:solidFill>
              </a:rPr>
              <a:t>Детский сад №12</a:t>
            </a:r>
          </a:p>
          <a:p>
            <a:pPr algn="ctr"/>
            <a:r>
              <a:rPr lang="ru-RU" sz="2000" b="1">
                <a:solidFill>
                  <a:srgbClr val="083763"/>
                </a:solidFill>
              </a:rPr>
              <a:t>Г.Кузнецка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76990" y="2643183"/>
            <a:ext cx="4755917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Конституции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Российской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Федерации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1071546"/>
            <a:ext cx="4230015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31550" cmpd="sng">
                  <a:gradFill>
                    <a:gsLst>
                      <a:gs pos="70000">
                        <a:srgbClr val="855D5D">
                          <a:shade val="50000"/>
                          <a:satMod val="190000"/>
                        </a:srgbClr>
                      </a:gs>
                      <a:gs pos="0">
                        <a:srgbClr val="855D5D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20 лет</a:t>
            </a:r>
            <a:endParaRPr lang="ru-RU" sz="9600" b="1" dirty="0">
              <a:ln w="31550" cmpd="sng">
                <a:gradFill>
                  <a:gsLst>
                    <a:gs pos="70000">
                      <a:srgbClr val="855D5D">
                        <a:shade val="50000"/>
                        <a:satMod val="190000"/>
                      </a:srgbClr>
                    </a:gs>
                    <a:gs pos="0">
                      <a:srgbClr val="855D5D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5063" y="5500688"/>
            <a:ext cx="2928937" cy="1190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>
                <a:solidFill>
                  <a:srgbClr val="083763"/>
                </a:solidFill>
                <a:latin typeface="Constantia" pitchFamily="18" charset="0"/>
              </a:rPr>
              <a:t>Составитель</a:t>
            </a:r>
          </a:p>
          <a:p>
            <a:r>
              <a:rPr lang="ru-RU">
                <a:solidFill>
                  <a:srgbClr val="083763"/>
                </a:solidFill>
              </a:rPr>
              <a:t>Воспитатель старшей группы</a:t>
            </a:r>
          </a:p>
          <a:p>
            <a:r>
              <a:rPr lang="ru-RU">
                <a:solidFill>
                  <a:srgbClr val="083763"/>
                </a:solidFill>
                <a:latin typeface="Constantia" pitchFamily="18" charset="0"/>
              </a:rPr>
              <a:t>М</a:t>
            </a:r>
            <a:r>
              <a:rPr lang="ru-RU">
                <a:solidFill>
                  <a:srgbClr val="083763"/>
                </a:solidFill>
              </a:rPr>
              <a:t>ироедова Н.М</a:t>
            </a:r>
            <a:r>
              <a:rPr lang="ru-RU">
                <a:solidFill>
                  <a:srgbClr val="083763"/>
                </a:solidFill>
                <a:latin typeface="Constantia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43375" y="6286500"/>
            <a:ext cx="7397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2013г</a:t>
            </a:r>
            <a:r>
              <a:rPr lang="ru-RU" dirty="0">
                <a:latin typeface="+mn-lt"/>
                <a:cs typeface="+mn-cs"/>
              </a:rPr>
              <a:t>.</a:t>
            </a: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</p:spPr>
        <p:txBody>
          <a:bodyPr/>
          <a:lstStyle/>
          <a:p>
            <a:pPr algn="ctr"/>
            <a:r>
              <a:rPr lang="ru-RU" smtClean="0"/>
              <a:t>Москва – столица России</a:t>
            </a:r>
          </a:p>
        </p:txBody>
      </p:sp>
      <p:pic>
        <p:nvPicPr>
          <p:cNvPr id="8194" name="Picture 2" descr="туризм в России, достопримечательности, отды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285875"/>
            <a:ext cx="3954462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moscow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1196975"/>
            <a:ext cx="3535363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r_p_5829a61254f1192cb816a6c62cf933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4214813"/>
            <a:ext cx="30797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1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1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81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0063" y="428625"/>
            <a:ext cx="8229600" cy="583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kern="0">
                <a:latin typeface="+mn-lt"/>
                <a:cs typeface="+mn-cs"/>
              </a:rPr>
              <a:t>МОСКВА  –  СТОЛИЦА  РОССИИ</a:t>
            </a:r>
            <a:endParaRPr lang="ru-RU" sz="3200" b="1" kern="0" dirty="0">
              <a:latin typeface="+mn-lt"/>
              <a:cs typeface="+mn-cs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557338"/>
            <a:ext cx="188753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1484313"/>
            <a:ext cx="205422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1628775"/>
            <a:ext cx="18256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4797425"/>
            <a:ext cx="2447925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3938" y="3573463"/>
            <a:ext cx="2233612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13" y="4643438"/>
            <a:ext cx="2592387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810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узнай флаг России</a:t>
            </a:r>
            <a:endParaRPr lang="ru-RU" dirty="0"/>
          </a:p>
        </p:txBody>
      </p:sp>
      <p:pic>
        <p:nvPicPr>
          <p:cNvPr id="10242" name="Picture 2" descr="belarus_fl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313"/>
            <a:ext cx="35496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Кита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1428750"/>
            <a:ext cx="2816225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flag_usa_ssha_en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4572000"/>
            <a:ext cx="27860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Украи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75" y="4500563"/>
            <a:ext cx="2857500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77371767_4028198_17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50" y="2857500"/>
            <a:ext cx="28638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 smtClean="0"/>
              <a:t>Государственный флаг Российской Федерации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214563"/>
            <a:ext cx="41783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4"/>
          <p:cNvSpPr>
            <a:spLocks noChangeArrowheads="1"/>
          </p:cNvSpPr>
          <p:nvPr/>
        </p:nvSpPr>
        <p:spPr bwMode="auto">
          <a:xfrm>
            <a:off x="4857750" y="2071688"/>
            <a:ext cx="38576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nstantia" pitchFamily="18" charset="0"/>
              </a:rPr>
              <a:t>Государственный флаг Российской Федерации – это прямоугольное полотнище трех равновеликих горизонтальных полос: верхней – белого цвета, средней – синего, а нижней – красного цвета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14375" y="5643563"/>
            <a:ext cx="75009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onstantia" pitchFamily="18" charset="0"/>
              </a:rPr>
              <a:t>22 августа 1991 года считается днем государственного флага Российской Федерации.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6281daf5baccd5e965a6e09d24fbfe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500063"/>
            <a:ext cx="4540250" cy="34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251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2786063"/>
            <a:ext cx="47625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smtClean="0"/>
              <a:t>Герб Российской Федерации (герб России)</a:t>
            </a:r>
            <a:endParaRPr lang="ru-RU" dirty="0"/>
          </a:p>
        </p:txBody>
      </p:sp>
      <p:pic>
        <p:nvPicPr>
          <p:cNvPr id="4" name="Picture 8" descr="Герб Российской Федерации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" y="2428875"/>
            <a:ext cx="3071813" cy="3714750"/>
          </a:xfrm>
        </p:spPr>
      </p:pic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4286250" y="2428875"/>
            <a:ext cx="428625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 </a:t>
            </a:r>
            <a:r>
              <a:rPr lang="ru-RU" sz="2000">
                <a:latin typeface="Constantia" pitchFamily="18" charset="0"/>
              </a:rPr>
              <a:t>Орел увенчан двумя малыми коронами и – над ними – одной большой короной, соединенными лентой. В правой лапе орла – скипетр, в левой – держава. На груди орла в красном щите – серебряный всадник в синем плаще на серебряном коне, поражающий серебряным копьем черного, опрокинутого навзничь и попранного конем дракона.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Депутат предложил выпустить паспорта с текстом гим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698500"/>
            <a:ext cx="4014787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0_f349_1c9a7ca0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3786188"/>
            <a:ext cx="49530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366713"/>
          </a:xfrm>
        </p:spPr>
        <p:txBody>
          <a:bodyPr/>
          <a:lstStyle/>
          <a:p>
            <a:pPr algn="ctr"/>
            <a:r>
              <a:rPr lang="ru-RU" sz="3600" b="1" smtClean="0"/>
              <a:t>Гимн Российской Федерации (гимн России)</a:t>
            </a:r>
            <a:r>
              <a:rPr lang="ru-RU" sz="3600" smtClean="0"/>
              <a:t> </a:t>
            </a:r>
          </a:p>
        </p:txBody>
      </p:sp>
      <p:sp>
        <p:nvSpPr>
          <p:cNvPr id="29698" name="Прямоугольник 6"/>
          <p:cNvSpPr>
            <a:spLocks noChangeArrowheads="1"/>
          </p:cNvSpPr>
          <p:nvPr/>
        </p:nvSpPr>
        <p:spPr bwMode="auto">
          <a:xfrm>
            <a:off x="285750" y="1071563"/>
            <a:ext cx="4214813" cy="479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i="1">
                <a:latin typeface="Constantia" pitchFamily="18" charset="0"/>
              </a:rPr>
              <a:t>(слова С.Михалкова)</a:t>
            </a:r>
            <a:r>
              <a:rPr lang="ru-RU" sz="2000">
                <a:latin typeface="Constantia" pitchFamily="18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>
              <a:latin typeface="Constantia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>
                <a:latin typeface="Constantia" pitchFamily="18" charset="0"/>
              </a:rPr>
              <a:t>1-й куплет: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Россия — священная наша держава,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Россия — любимая наша страна.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Могучая воля, великая слава —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Твое достоянье на все времена!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/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Припев: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Славься, Отечество наше свободное,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Братских народов союз вековой,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Предками данная мудрость народная!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Славься, страна! Мы гордимся тобой!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/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2-й куплет: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От южных морей до полярного края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Раскинулись наши леса и поля.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Одна ты на свете! Одна ты такая —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Хранимая Богом родная земля!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/>
            </a:r>
            <a:br>
              <a:rPr lang="ru-RU">
                <a:latin typeface="Constantia" pitchFamily="18" charset="0"/>
              </a:rPr>
            </a:br>
            <a:endParaRPr lang="ru-RU">
              <a:latin typeface="Constantia" pitchFamily="18" charset="0"/>
            </a:endParaRPr>
          </a:p>
        </p:txBody>
      </p:sp>
      <p:sp>
        <p:nvSpPr>
          <p:cNvPr id="29699" name="Прямоугольник 7"/>
          <p:cNvSpPr>
            <a:spLocks noChangeArrowheads="1"/>
          </p:cNvSpPr>
          <p:nvPr/>
        </p:nvSpPr>
        <p:spPr bwMode="auto">
          <a:xfrm>
            <a:off x="4572000" y="1785938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3-й куплет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Широкий простор для мечты и для жизни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Грядущие нам открывают года.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Нам силу дает наша верность Отчизне.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Так было, так есть и так будет всегда!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/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Припев: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Славься, Отечество наше свободное,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Братских народов союз вековой,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Предками данная мудрость народная!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Славься, страна! Мы гордимся тобой! </a:t>
            </a:r>
          </a:p>
        </p:txBody>
      </p:sp>
      <p:sp>
        <p:nvSpPr>
          <p:cNvPr id="29700" name="Прямоугольник 8"/>
          <p:cNvSpPr>
            <a:spLocks noChangeArrowheads="1"/>
          </p:cNvSpPr>
          <p:nvPr/>
        </p:nvSpPr>
        <p:spPr bwMode="auto">
          <a:xfrm>
            <a:off x="4500563" y="1143000"/>
            <a:ext cx="3252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i="1">
                <a:latin typeface="Constantia" pitchFamily="18" charset="0"/>
              </a:rPr>
              <a:t>Музыка А.В. Александрова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500" y="928688"/>
            <a:ext cx="8215313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КОНСТИТУЦИЯ   РОССИЙСКОЙ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ФЕДЕРАЦИИ  –  ОСНОВНОЙ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ЗАКОН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ГОСУДАРСТВА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3314" name="Picture 2" descr="Рф Законы - Конституция РФ скачать бесплат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2643188"/>
            <a:ext cx="2511425" cy="391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Прямоугольник 5"/>
          <p:cNvSpPr>
            <a:spLocks noChangeArrowheads="1"/>
          </p:cNvSpPr>
          <p:nvPr/>
        </p:nvSpPr>
        <p:spPr bwMode="auto">
          <a:xfrm>
            <a:off x="642938" y="4714875"/>
            <a:ext cx="4572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nstantia" pitchFamily="18" charset="0"/>
              </a:rPr>
              <a:t>Конституция Российской Федерации была принята 12 декабря 1993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88" y="428625"/>
            <a:ext cx="7572375" cy="2832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Статья 17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 Основные права и свободы человека принадлежат каждому от рождения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Статья 20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 Каждый имеет право на жизнь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254375"/>
            <a:ext cx="3743325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2744788"/>
            <a:ext cx="2351088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25"/>
          </a:xfrm>
        </p:spPr>
        <p:txBody>
          <a:bodyPr/>
          <a:lstStyle/>
          <a:p>
            <a:pPr algn="ctr"/>
            <a:r>
              <a:rPr lang="ru-RU" sz="6000" smtClean="0"/>
              <a:t>РОССИЯ</a:t>
            </a:r>
          </a:p>
        </p:txBody>
      </p:sp>
      <p:pic>
        <p:nvPicPr>
          <p:cNvPr id="1026" name="Picture 2" descr="Карта Росс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908050"/>
            <a:ext cx="9105900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4"/>
          <p:cNvSpPr>
            <a:spLocks noChangeArrowheads="1"/>
          </p:cNvSpPr>
          <p:nvPr/>
        </p:nvSpPr>
        <p:spPr bwMode="auto">
          <a:xfrm>
            <a:off x="571500" y="571500"/>
            <a:ext cx="8072438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accent2"/>
                </a:solidFill>
                <a:latin typeface="Constantia" pitchFamily="18" charset="0"/>
              </a:rPr>
              <a:t>Статья 22</a:t>
            </a:r>
            <a:r>
              <a:rPr lang="ru-RU" sz="3200">
                <a:solidFill>
                  <a:schemeClr val="accent2"/>
                </a:solidFill>
                <a:latin typeface="Constantia" pitchFamily="18" charset="0"/>
              </a:rPr>
              <a:t>  Каждый имеет право на свободу и личную неприкосновенность</a:t>
            </a:r>
          </a:p>
          <a:p>
            <a:r>
              <a:rPr lang="ru-RU" sz="3200" b="1">
                <a:solidFill>
                  <a:schemeClr val="accent2"/>
                </a:solidFill>
                <a:latin typeface="Constantia" pitchFamily="18" charset="0"/>
              </a:rPr>
              <a:t>Статья 25</a:t>
            </a:r>
            <a:r>
              <a:rPr lang="ru-RU" sz="3200">
                <a:solidFill>
                  <a:schemeClr val="accent2"/>
                </a:solidFill>
                <a:latin typeface="Constantia" pitchFamily="18" charset="0"/>
              </a:rPr>
              <a:t>  Жилище неприкосновенно. Никто не вправе проникать в жилище против воли проживающих в нём лиц</a:t>
            </a:r>
            <a:endParaRPr lang="ru-RU" sz="3200">
              <a:latin typeface="Constantia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 t="3363"/>
          <a:stretch>
            <a:fillRect/>
          </a:stretch>
        </p:blipFill>
        <p:spPr bwMode="auto">
          <a:xfrm>
            <a:off x="2428875" y="3429000"/>
            <a:ext cx="3816350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рямоугольник 3"/>
          <p:cNvSpPr>
            <a:spLocks noChangeArrowheads="1"/>
          </p:cNvSpPr>
          <p:nvPr/>
        </p:nvSpPr>
        <p:spPr bwMode="auto">
          <a:xfrm>
            <a:off x="1000125" y="642938"/>
            <a:ext cx="757237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accent2"/>
                </a:solidFill>
                <a:latin typeface="Constantia" pitchFamily="18" charset="0"/>
              </a:rPr>
              <a:t>Статья 37</a:t>
            </a:r>
            <a:r>
              <a:rPr lang="ru-RU" sz="3200">
                <a:solidFill>
                  <a:schemeClr val="accent2"/>
                </a:solidFill>
                <a:latin typeface="Constantia" pitchFamily="18" charset="0"/>
              </a:rPr>
              <a:t>  Каждый имеет право на труд, право выбирать род деятельности и профессию. Каждый имеет право на отдых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0"/>
            <a:ext cx="46291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3857625"/>
            <a:ext cx="3673475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Прямоугольник 3"/>
          <p:cNvSpPr>
            <a:spLocks noChangeArrowheads="1"/>
          </p:cNvSpPr>
          <p:nvPr/>
        </p:nvSpPr>
        <p:spPr bwMode="auto">
          <a:xfrm>
            <a:off x="642938" y="642938"/>
            <a:ext cx="80010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accent2"/>
                </a:solidFill>
                <a:latin typeface="Constantia" pitchFamily="18" charset="0"/>
              </a:rPr>
              <a:t>Статья 38</a:t>
            </a:r>
            <a:r>
              <a:rPr lang="ru-RU" sz="3200">
                <a:solidFill>
                  <a:schemeClr val="accent2"/>
                </a:solidFill>
                <a:latin typeface="Constantia" pitchFamily="18" charset="0"/>
              </a:rPr>
              <a:t>  Семья находится под защитой государства. Забота о детях, их воспитание – право и обязанность родителей. Дети, достигшие 18 лет, должны заботиться о нетрудоспособных родителях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438" y="3970338"/>
            <a:ext cx="3563937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3571875"/>
            <a:ext cx="3000375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3"/>
          <p:cNvSpPr>
            <a:spLocks noChangeArrowheads="1"/>
          </p:cNvSpPr>
          <p:nvPr/>
        </p:nvSpPr>
        <p:spPr bwMode="auto">
          <a:xfrm>
            <a:off x="500063" y="428625"/>
            <a:ext cx="807243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accent2"/>
                </a:solidFill>
                <a:latin typeface="Constantia" pitchFamily="18" charset="0"/>
              </a:rPr>
              <a:t>Статья 41</a:t>
            </a:r>
            <a:r>
              <a:rPr lang="ru-RU" sz="3600">
                <a:solidFill>
                  <a:schemeClr val="accent2"/>
                </a:solidFill>
                <a:latin typeface="Constantia" pitchFamily="18" charset="0"/>
              </a:rPr>
              <a:t>  Каждый имеет право на охрану здоровья и медицинскую помощь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2582863"/>
            <a:ext cx="3476625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9575" y="2987675"/>
            <a:ext cx="4424363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Прямоугольник 3"/>
          <p:cNvSpPr>
            <a:spLocks noChangeArrowheads="1"/>
          </p:cNvSpPr>
          <p:nvPr/>
        </p:nvSpPr>
        <p:spPr bwMode="auto">
          <a:xfrm>
            <a:off x="642938" y="428625"/>
            <a:ext cx="8072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accent2"/>
                </a:solidFill>
                <a:latin typeface="Constantia" pitchFamily="18" charset="0"/>
              </a:rPr>
              <a:t>Статья 43</a:t>
            </a:r>
            <a:r>
              <a:rPr lang="ru-RU" sz="3600">
                <a:solidFill>
                  <a:schemeClr val="accent2"/>
                </a:solidFill>
                <a:latin typeface="Constantia" pitchFamily="18" charset="0"/>
              </a:rPr>
              <a:t>  Каждый имеет право на образование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450" y="2000250"/>
            <a:ext cx="2908300" cy="39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1577975"/>
            <a:ext cx="3328987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8163" y="4143375"/>
            <a:ext cx="3392487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Прямоугольник 3"/>
          <p:cNvSpPr>
            <a:spLocks noChangeArrowheads="1"/>
          </p:cNvSpPr>
          <p:nvPr/>
        </p:nvSpPr>
        <p:spPr bwMode="auto">
          <a:xfrm>
            <a:off x="428625" y="642938"/>
            <a:ext cx="83581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accent2"/>
                </a:solidFill>
                <a:latin typeface="Constantia" pitchFamily="18" charset="0"/>
              </a:rPr>
              <a:t>Статья 58</a:t>
            </a:r>
            <a:r>
              <a:rPr lang="ru-RU" sz="3600">
                <a:solidFill>
                  <a:schemeClr val="accent2"/>
                </a:solidFill>
                <a:latin typeface="Constantia" pitchFamily="18" charset="0"/>
              </a:rPr>
              <a:t>  Каждый обязан сохранять природу и окружающую среду, бережно относиться к природным богатствам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3284538"/>
            <a:ext cx="356235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3286125"/>
            <a:ext cx="383222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Прямоугольник 3"/>
          <p:cNvSpPr>
            <a:spLocks noChangeArrowheads="1"/>
          </p:cNvSpPr>
          <p:nvPr/>
        </p:nvSpPr>
        <p:spPr bwMode="auto">
          <a:xfrm>
            <a:off x="428625" y="285750"/>
            <a:ext cx="84296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accent2"/>
                </a:solidFill>
                <a:latin typeface="Constantia" pitchFamily="18" charset="0"/>
              </a:rPr>
              <a:t>Статья 59</a:t>
            </a:r>
            <a:r>
              <a:rPr lang="ru-RU" sz="3600">
                <a:solidFill>
                  <a:schemeClr val="accent2"/>
                </a:solidFill>
                <a:latin typeface="Constantia" pitchFamily="18" charset="0"/>
              </a:rPr>
              <a:t>  Защита Отечества является долгом и обязанностью гражданина Российской Федерации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000375"/>
            <a:ext cx="22288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2428875"/>
            <a:ext cx="3133725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3714750"/>
            <a:ext cx="264953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Дети иемеют право на бесплатное образование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655638"/>
            <a:ext cx="7786688" cy="58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3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rava-det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993775"/>
            <a:ext cx="757237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wilsp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643063"/>
            <a:ext cx="8101013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928688" y="500063"/>
            <a:ext cx="7786687" cy="571500"/>
          </a:xfrm>
        </p:spPr>
        <p:txBody>
          <a:bodyPr/>
          <a:lstStyle/>
          <a:p>
            <a:r>
              <a:rPr lang="ru-RU" sz="6000" smtClean="0"/>
              <a:t>Что мы родиной зовём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00" t="3119" r="2000" b="3218"/>
          <a:stretch>
            <a:fillRect/>
          </a:stretch>
        </p:blipFill>
        <p:spPr>
          <a:xfrm>
            <a:off x="900113" y="1466850"/>
            <a:ext cx="7743825" cy="4927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71688" y="571500"/>
            <a:ext cx="4257675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B5395"/>
                </a:solidFill>
              </a:rPr>
              <a:t>Город Кузнецк</a:t>
            </a:r>
          </a:p>
        </p:txBody>
      </p:sp>
      <p:pic>
        <p:nvPicPr>
          <p:cNvPr id="43018" name="Picture 10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688013" y="1557338"/>
            <a:ext cx="3455987" cy="2303462"/>
          </a:xfrm>
          <a:noFill/>
        </p:spPr>
      </p:pic>
      <p:pic>
        <p:nvPicPr>
          <p:cNvPr id="4302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4221163"/>
            <a:ext cx="4714875" cy="2427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3021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41438"/>
            <a:ext cx="5435600" cy="287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3023" name="Picture 15" descr="38_bi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4221163"/>
            <a:ext cx="3671887" cy="2481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201202140050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1113" y="1019175"/>
            <a:ext cx="6743700" cy="505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28813" y="357188"/>
            <a:ext cx="59293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С нами друг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4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ruzhba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8438" y="1028700"/>
            <a:ext cx="5961062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2857500" y="5572125"/>
            <a:ext cx="4929188" cy="857250"/>
          </a:xfrm>
        </p:spPr>
        <p:txBody>
          <a:bodyPr/>
          <a:lstStyle/>
          <a:p>
            <a:r>
              <a:rPr lang="ru-RU" smtClean="0"/>
              <a:t>река Волга</a:t>
            </a:r>
          </a:p>
        </p:txBody>
      </p:sp>
      <p:pic>
        <p:nvPicPr>
          <p:cNvPr id="2050" name="Picture 2" descr="%D0%BC%D0%BE%D1%80%D0%B4%D0%B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714375"/>
            <a:ext cx="6357937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972425" cy="4286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Река Обь</a:t>
            </a:r>
            <a:endParaRPr lang="ru-RU" dirty="0"/>
          </a:p>
        </p:txBody>
      </p:sp>
      <p:pic>
        <p:nvPicPr>
          <p:cNvPr id="3074" name="Picture 2" descr="1229166739_usl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6313" y="1096963"/>
            <a:ext cx="7096125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7858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Озеро Байкал</a:t>
            </a:r>
            <a:endParaRPr lang="ru-RU" dirty="0"/>
          </a:p>
        </p:txBody>
      </p:sp>
      <p:pic>
        <p:nvPicPr>
          <p:cNvPr id="4098" name="Picture 2" descr="Olchon_Shaman_R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9363" y="1257300"/>
            <a:ext cx="6823075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810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Сосновый лес</a:t>
            </a:r>
            <a:endParaRPr lang="ru-RU" dirty="0"/>
          </a:p>
        </p:txBody>
      </p:sp>
      <p:pic>
        <p:nvPicPr>
          <p:cNvPr id="5122" name="Picture 2" descr="3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00188"/>
            <a:ext cx="6786563" cy="509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95338"/>
          </a:xfrm>
        </p:spPr>
        <p:txBody>
          <a:bodyPr/>
          <a:lstStyle/>
          <a:p>
            <a:pPr algn="ctr"/>
            <a:r>
              <a:rPr lang="ru-RU" sz="6600" smtClean="0"/>
              <a:t>животные</a:t>
            </a:r>
          </a:p>
        </p:txBody>
      </p:sp>
      <p:pic>
        <p:nvPicPr>
          <p:cNvPr id="6146" name="Picture 2" descr="205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470025"/>
            <a:ext cx="3656012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185462_html_268378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1428750"/>
            <a:ext cx="3273425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185462_html_m44c850f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3929063"/>
            <a:ext cx="352742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813"/>
            <a:ext cx="9729788" cy="50958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Полезные ископаемые</a:t>
            </a:r>
            <a:endParaRPr lang="ru-RU" dirty="0"/>
          </a:p>
        </p:txBody>
      </p:sp>
      <p:pic>
        <p:nvPicPr>
          <p:cNvPr id="7170" name="Picture 2" descr="122-mineral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42875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250183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3000375"/>
            <a:ext cx="524510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/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184</TotalTime>
  <Words>390</Words>
  <PresentationFormat>Экран (4:3)</PresentationFormat>
  <Paragraphs>49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Constantia</vt:lpstr>
      <vt:lpstr>Arial</vt:lpstr>
      <vt:lpstr>Calibri</vt:lpstr>
      <vt:lpstr>Wingdings 2</vt:lpstr>
      <vt:lpstr>Wingdings</vt:lpstr>
      <vt:lpstr>Поток</vt:lpstr>
      <vt:lpstr>Поток</vt:lpstr>
      <vt:lpstr>Поток</vt:lpstr>
      <vt:lpstr>Поток</vt:lpstr>
      <vt:lpstr>Слайд 1</vt:lpstr>
      <vt:lpstr>РОССИЯ</vt:lpstr>
      <vt:lpstr>Что мы родиной зовём</vt:lpstr>
      <vt:lpstr>река Волга</vt:lpstr>
      <vt:lpstr>Река Обь</vt:lpstr>
      <vt:lpstr>Озеро Байкал</vt:lpstr>
      <vt:lpstr>Сосновый лес</vt:lpstr>
      <vt:lpstr>животные</vt:lpstr>
      <vt:lpstr>Полезные ископаемые</vt:lpstr>
      <vt:lpstr>Москва – столица России</vt:lpstr>
      <vt:lpstr>Слайд 11</vt:lpstr>
      <vt:lpstr> узнай флаг России</vt:lpstr>
      <vt:lpstr>Государственный флаг Российской Федерации</vt:lpstr>
      <vt:lpstr>Слайд 14</vt:lpstr>
      <vt:lpstr>Герб Российской Федерации (герб России)</vt:lpstr>
      <vt:lpstr>Слайд 16</vt:lpstr>
      <vt:lpstr>Гимн Российской Федерации (гимн России) 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User</cp:lastModifiedBy>
  <cp:revision>29</cp:revision>
  <dcterms:created xsi:type="dcterms:W3CDTF">2013-11-30T16:38:27Z</dcterms:created>
  <dcterms:modified xsi:type="dcterms:W3CDTF">2013-11-29T12:25:27Z</dcterms:modified>
</cp:coreProperties>
</file>